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tableStyles.xml" ContentType="application/vnd.openxmlformats-officedocument.presentationml.tableStyles+xml"/>
  <Override PartName="/ppt/theme/theme7.xml" ContentType="application/vnd.openxmlformats-officedocument.theme+xml"/>
  <Override PartName="/ppt/slideLayouts/slideLayout3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Default Extension="vml" ContentType="application/vnd.openxmlformats-officedocument.vmlDrawing"/>
  <Override PartName="/ppt/slideLayouts/slideLayout24.xml" ContentType="application/vnd.openxmlformats-officedocument.presentationml.slideLayout+xml"/>
  <Default Extension="emf" ContentType="image/x-emf"/>
  <Override PartName="/ppt/slides/slide4.xml" ContentType="application/vnd.openxmlformats-officedocument.presentationml.slide+xml"/>
  <Override PartName="/ppt/slideMasters/slideMaster7.xml" ContentType="application/vnd.openxmlformats-officedocument.presentationml.slideMaster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Default Extension="pict" ContentType="image/pict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6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10.xml" ContentType="application/vnd.openxmlformats-officedocument.presentationml.slide+xml"/>
  <Default Extension="wmf" ContentType="image/x-wmf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slideMasters/slideMaster4.xml" ContentType="application/vnd.openxmlformats-officedocument.presentationml.slideMaster+xml"/>
  <Default Extension="jpeg" ContentType="image/jpeg"/>
  <Override PartName="/ppt/viewProps.xml" ContentType="application/vnd.openxmlformats-officedocument.presentationml.viewProps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6.xml" ContentType="application/vnd.openxmlformats-officedocument.presentationml.slideLayout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Default Extension="rels" ContentType="application/vnd.openxmlformats-package.relationships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84" r:id="rId2"/>
    <p:sldMasterId id="2147483706" r:id="rId3"/>
    <p:sldMasterId id="2147483718" r:id="rId4"/>
    <p:sldMasterId id="2147483720" r:id="rId5"/>
    <p:sldMasterId id="2147483722" r:id="rId6"/>
    <p:sldMasterId id="2147483724" r:id="rId7"/>
    <p:sldMasterId id="2147483726" r:id="rId8"/>
  </p:sldMasterIdLst>
  <p:notesMasterIdLst>
    <p:notesMasterId r:id="rId26"/>
  </p:notesMasterIdLst>
  <p:sldIdLst>
    <p:sldId id="325" r:id="rId9"/>
    <p:sldId id="326" r:id="rId10"/>
    <p:sldId id="327" r:id="rId11"/>
    <p:sldId id="324" r:id="rId12"/>
    <p:sldId id="321" r:id="rId13"/>
    <p:sldId id="312" r:id="rId14"/>
    <p:sldId id="331" r:id="rId15"/>
    <p:sldId id="328" r:id="rId16"/>
    <p:sldId id="332" r:id="rId17"/>
    <p:sldId id="337" r:id="rId18"/>
    <p:sldId id="329" r:id="rId19"/>
    <p:sldId id="336" r:id="rId20"/>
    <p:sldId id="338" r:id="rId21"/>
    <p:sldId id="323" r:id="rId22"/>
    <p:sldId id="334" r:id="rId23"/>
    <p:sldId id="333" r:id="rId24"/>
    <p:sldId id="33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454082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719" autoAdjust="0"/>
    <p:restoredTop sz="84017" autoAdjust="0"/>
  </p:normalViewPr>
  <p:slideViewPr>
    <p:cSldViewPr>
      <p:cViewPr>
        <p:scale>
          <a:sx n="100" d="100"/>
          <a:sy n="100" d="100"/>
        </p:scale>
        <p:origin x="-1120" y="-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08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930EB-8EB4-4BA4-809B-3F95C9121944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87B88-1219-47F4-A899-BE5DCD68C5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26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typhoon,</a:t>
            </a:r>
            <a:r>
              <a:rPr lang="en-US" altLang="ja-JP" baseline="0" dirty="0" smtClean="0"/>
              <a:t> land slide, earth quake, </a:t>
            </a:r>
            <a:r>
              <a:rPr lang="en-US" altLang="ja-JP" baseline="0" dirty="0" err="1" smtClean="0"/>
              <a:t>tornade</a:t>
            </a:r>
            <a:r>
              <a:rPr lang="en-US" altLang="ja-JP" baseline="0" dirty="0" smtClean="0"/>
              <a:t>, flooding</a:t>
            </a:r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87B88-1219-47F4-A899-BE5DCD68C52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7AC432-3184-2B4D-84EE-EA8595CDD9F6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20545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792E1-964B-0444-83FC-A2843E298352}" type="slidenum">
              <a:rPr lang="ja-JP" altLang="en-US" smtClean="0">
                <a:solidFill>
                  <a:prstClr val="black"/>
                </a:solidFill>
              </a:rPr>
              <a:pPr/>
              <a:t>12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87726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AD20F7-5367-470C-BA8C-270C84AEF16E}" type="slidenum">
              <a:rPr lang="zh-TW" altLang="en-US" smtClean="0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07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26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847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zh-TW" sz="2400">
              <a:solidFill>
                <a:prstClr val="black"/>
              </a:solidFill>
              <a:latin typeface="Times New Roman" charset="0"/>
              <a:ea typeface="新細明體" charset="-12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374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856000" cy="992188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26844-3F5A-4D05-9F0C-FF0A4DC8B93F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6545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7757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CB55-C2BA-4AB2-BE92-FC8588BEA85E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2654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928000" cy="993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1F1FB-A389-4F40-8545-77B3EC8A76EC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510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572E7-D34D-4373-AFC1-F4F24D1BE832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8709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C62BD-8A3D-4211-8C41-60C8C6F7A68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274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5"/>
          <p:cNvGrpSpPr/>
          <p:nvPr userDrawn="1"/>
        </p:nvGrpSpPr>
        <p:grpSpPr>
          <a:xfrm>
            <a:off x="-32" y="240"/>
            <a:ext cx="9144032" cy="6857760"/>
            <a:chOff x="-32" y="240"/>
            <a:chExt cx="9144032" cy="6857760"/>
          </a:xfrm>
        </p:grpSpPr>
        <p:pic>
          <p:nvPicPr>
            <p:cNvPr id="8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</p:spPr>
        </p:pic>
        <p:cxnSp>
          <p:nvCxnSpPr>
            <p:cNvPr id="9" name="直線接點 8"/>
            <p:cNvCxnSpPr/>
            <p:nvPr/>
          </p:nvCxnSpPr>
          <p:spPr>
            <a:xfrm>
              <a:off x="0" y="1214422"/>
              <a:ext cx="914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556D6-5FEF-4113-B8DF-BAD41A61A9F3}" type="datetime1">
              <a:rPr kumimoji="1" lang="zh-TW" altLang="en-US" sz="3600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14.10.17</a:t>
            </a:fld>
            <a:endParaRPr kumimoji="1" lang="zh-TW" altLang="en-US" sz="360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60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4904" y="6356370"/>
            <a:ext cx="2133600" cy="365125"/>
          </a:xfrm>
        </p:spPr>
        <p:txBody>
          <a:bodyPr/>
          <a:lstStyle/>
          <a:p>
            <a:fld id="{04D565AF-29B2-4B6D-BBB5-4AE85607EAC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098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6759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333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7280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4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4769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91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9287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3340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9978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52847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374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799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4987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3A5C-D921-4549-A5E3-AB3E1154B9EE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7AC-1948-5545-9AE4-1C2E24D8043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232-3FAC-D34B-842E-71FC7951C978}" type="datetimeFigureOut">
              <a:rPr lang="ja-JP" altLang="en-US" smtClean="0"/>
              <a:pPr/>
              <a:t>14.10.17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FE09-2CCB-3F42-A431-31D2FAE0698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0472-13B5-994C-BDEE-7FDDDE3B891A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4569-F228-2046-9563-CD672080697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8941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Imaginations unbound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23942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666D-B0E3-4E99-8A3E-EB5180E6F334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91F6-4949-482C-A217-1DD91BC523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039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700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275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048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155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80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3" Type="http://schemas.openxmlformats.org/officeDocument/2006/relationships/image" Target="../media/image3.pdf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8.xml"/><Relationship Id="rId3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9E07F-D5ED-4462-BCFB-3786D74981E0}" type="datetimeFigureOut">
              <a:rPr lang="en-US" altLang="ja-JP" smtClean="0"/>
              <a:pPr/>
              <a:t>14.10.17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326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19"/>
          <p:cNvGrpSpPr>
            <a:grpSpLocks/>
          </p:cNvGrpSpPr>
          <p:nvPr userDrawn="1"/>
        </p:nvGrpSpPr>
        <p:grpSpPr bwMode="auto">
          <a:xfrm>
            <a:off x="0" y="27384"/>
            <a:ext cx="9144000" cy="6858000"/>
            <a:chOff x="-32" y="240"/>
            <a:chExt cx="9144032" cy="6857760"/>
          </a:xfrm>
        </p:grpSpPr>
        <p:pic>
          <p:nvPicPr>
            <p:cNvPr id="1032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直線接點 21"/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1378" y="6273316"/>
            <a:ext cx="1295636" cy="47667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Tw Cen MT" pitchFamily="34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8000" y="288000"/>
            <a:ext cx="89280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93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0">
          <a:solidFill>
            <a:schemeClr val="tx1"/>
          </a:solidFill>
          <a:latin typeface="Tw Cen MT" pitchFamily="34" charset="0"/>
          <a:ea typeface="+mn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3200" b="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800" b="0">
          <a:solidFill>
            <a:schemeClr val="tx1"/>
          </a:solidFill>
          <a:latin typeface="Tw Cen MT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1000"/>
        <a:buFont typeface="Wingdings" pitchFamily="2" charset="2"/>
        <a:buChar char="n"/>
        <a:defRPr kumimoji="1" sz="2400" b="0">
          <a:solidFill>
            <a:schemeClr val="tx1"/>
          </a:solidFill>
          <a:latin typeface="Tw Cen MT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000" b="0">
          <a:solidFill>
            <a:schemeClr val="tx1"/>
          </a:solidFill>
          <a:latin typeface="Tw Cen MT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000" b="0">
          <a:solidFill>
            <a:schemeClr val="tx1"/>
          </a:solidFill>
          <a:latin typeface="Tw Cen MT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RAGMA-blue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3"/>
              <a:stretch>
                <a:fillRect/>
              </a:stretch>
            </p:blipFill>
          </mc:Choice>
          <mc:Fallback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13927" y="166868"/>
            <a:ext cx="1104526" cy="364944"/>
          </a:xfrm>
          <a:prstGeom prst="rect">
            <a:avLst/>
          </a:prstGeom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1219200" y="379412"/>
            <a:ext cx="6400800" cy="1588"/>
          </a:xfrm>
          <a:prstGeom prst="line">
            <a:avLst/>
          </a:prstGeom>
          <a:ln w="12700" cap="sq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05326" y="22701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1B6C9A"/>
                </a:solidFill>
                <a:latin typeface="Palatino"/>
                <a:cs typeface="Palatino"/>
              </a:rPr>
              <a:t>Celebrating 12 Years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720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09C3A5C-D921-4549-A5E3-AB3E1154B9EE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14.10.17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32EB7AC-1948-5545-9AE4-1C2E24D80431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457200"/>
            <a:fld id="{F9C2E232-3FAC-D34B-842E-71FC7951C978}" type="datetimeFigureOut">
              <a:rPr kumimoji="1" lang="ja-JP" altLang="en-US" smtClean="0"/>
              <a:pPr defTabSz="457200"/>
              <a:t>14.10.17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 defTabSz="457200"/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 defTabSz="457200"/>
            <a:fld id="{632CFE09-2CCB-3F42-A431-31D2FAE0698E}" type="slidenum">
              <a:rPr kumimoji="1" lang="ja-JP" altLang="en-US" smtClean="0"/>
              <a:pPr defTabSz="45720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57FB0472-13B5-994C-BDEE-7FDDDE3B891A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14.10.17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D7D4569-F228-2046-9563-CD672080697C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005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6" descr="ncsa-bg-gradi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20" descr="ncsa-logo-bar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5" descr="ncsa-bg-gradi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  <a:p>
            <a:pPr lvl="4"/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</a:rPr>
              <a:t>Imaginations unbound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2666D-B0E3-4E99-8A3E-EB5180E6F334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14.10.17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591F6-4949-482C-A217-1DD91BC5233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0" y="1214422"/>
            <a:ext cx="9144000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!OLE_LINK1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Telesciences</a:t>
            </a:r>
            <a:r>
              <a:rPr lang="en-US" altLang="ja-JP" dirty="0" smtClean="0"/>
              <a:t>/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:        </a:t>
            </a:r>
            <a:endParaRPr lang="en-US" alt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Shinji </a:t>
            </a:r>
            <a:r>
              <a:rPr lang="en-US" altLang="ja-JP" dirty="0" err="1" smtClean="0"/>
              <a:t>Shimojo</a:t>
            </a:r>
            <a:r>
              <a:rPr lang="en-US" altLang="ja-JP" dirty="0" smtClean="0"/>
              <a:t>, Fang-Pang Lin, </a:t>
            </a:r>
            <a:br>
              <a:rPr lang="en-US" altLang="ja-JP" dirty="0" smtClean="0"/>
            </a:br>
            <a:r>
              <a:rPr lang="en-US" altLang="ja-JP" dirty="0" err="1" smtClean="0"/>
              <a:t>Sornthep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Vannarat</a:t>
            </a:r>
            <a:endParaRPr lang="en-US" altLang="ja-JP" dirty="0" smtClean="0"/>
          </a:p>
          <a:p>
            <a:r>
              <a:rPr lang="en-US" altLang="ja-JP" dirty="0" err="1" smtClean="0"/>
              <a:t>Pragma</a:t>
            </a:r>
            <a:r>
              <a:rPr lang="en-US" altLang="ja-JP" dirty="0" smtClean="0"/>
              <a:t> 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Ergo: IT Framework</a:t>
            </a:r>
            <a:endParaRPr 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Ergo</a:t>
            </a:r>
            <a:r>
              <a:rPr lang="en-US" sz="2400" dirty="0" smtClean="0"/>
              <a:t>: An IT Framework based on Consequence-based Risk Management (CRM) principle. </a:t>
            </a:r>
          </a:p>
          <a:p>
            <a:pPr lvl="1"/>
            <a:r>
              <a:rPr lang="en-US" altLang="ko-KR" sz="2000" dirty="0" smtClean="0"/>
              <a:t>Semantically-aware System</a:t>
            </a:r>
          </a:p>
          <a:p>
            <a:pPr lvl="1"/>
            <a:r>
              <a:rPr lang="en-US" altLang="ko-KR" sz="2000" dirty="0" smtClean="0"/>
              <a:t>Spatially-enabled System</a:t>
            </a:r>
          </a:p>
          <a:p>
            <a:pPr lvl="1"/>
            <a:r>
              <a:rPr lang="en-US" altLang="ko-KR" sz="2000" dirty="0" smtClean="0"/>
              <a:t>Extensible System</a:t>
            </a:r>
          </a:p>
          <a:p>
            <a:endParaRPr lang="en-US" altLang="ko-K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81" y="3555267"/>
            <a:ext cx="5184919" cy="276933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5323307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day 2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8382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Dr. </a:t>
            </a:r>
            <a:r>
              <a:rPr lang="en-US" altLang="ja-JP" dirty="0" err="1" smtClean="0"/>
              <a:t>Wen-Yii</a:t>
            </a:r>
            <a:r>
              <a:rPr lang="en-US" altLang="ja-JP" dirty="0" smtClean="0"/>
              <a:t> Chang "A River Basin-based Real-time Bridge Safety Warning System" </a:t>
            </a:r>
          </a:p>
          <a:p>
            <a:r>
              <a:rPr lang="en-US" altLang="ja-JP" dirty="0" smtClean="0"/>
              <a:t>Yoshiyuki Kido, “Tiled Display Wall using </a:t>
            </a:r>
            <a:r>
              <a:rPr lang="en-US" altLang="ja-JP" dirty="0" err="1" smtClean="0"/>
              <a:t>Openflow</a:t>
            </a:r>
            <a:r>
              <a:rPr lang="en-US" altLang="ja-JP" dirty="0" smtClean="0"/>
              <a:t> to avoid failure”</a:t>
            </a:r>
            <a:endParaRPr lang="ja-JP" altLang="en-US" dirty="0" smtClean="0"/>
          </a:p>
          <a:p>
            <a:r>
              <a:rPr lang="en-US" altLang="ja-JP" dirty="0" smtClean="0"/>
              <a:t>All VM based disaster Mitigation center on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-ENT</a:t>
            </a:r>
          </a:p>
          <a:p>
            <a:pPr lvl="1"/>
            <a:r>
              <a:rPr lang="en-US" altLang="ja-JP" dirty="0" smtClean="0"/>
              <a:t>For Service Continuity</a:t>
            </a:r>
          </a:p>
          <a:p>
            <a:pPr lvl="1"/>
            <a:r>
              <a:rPr lang="en-US" altLang="ja-JP" dirty="0" smtClean="0"/>
              <a:t>Live Migration demo on SC14 collaboration with Resource WG</a:t>
            </a:r>
          </a:p>
          <a:p>
            <a:pPr lvl="1"/>
            <a:r>
              <a:rPr lang="en-US" altLang="ja-JP" dirty="0" smtClean="0"/>
              <a:t>extend to Taiwan </a:t>
            </a:r>
            <a:r>
              <a:rPr lang="en-US" altLang="ja-JP" smtClean="0"/>
              <a:t>with Satellite </a:t>
            </a:r>
            <a:r>
              <a:rPr lang="en-US" altLang="ja-JP" dirty="0" smtClean="0"/>
              <a:t>data </a:t>
            </a:r>
          </a:p>
          <a:p>
            <a:r>
              <a:rPr lang="en-US" altLang="ja-JP" dirty="0" smtClean="0"/>
              <a:t>Distributed </a:t>
            </a:r>
            <a:r>
              <a:rPr lang="en-US" altLang="ja-JP" dirty="0" err="1" smtClean="0"/>
              <a:t>AUVs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DJI Phantom 2</a:t>
            </a:r>
          </a:p>
          <a:p>
            <a:pPr lvl="1"/>
            <a:r>
              <a:rPr lang="en-US" altLang="ja-JP" dirty="0" smtClean="0"/>
              <a:t>more CPS (Cyber Physical System)</a:t>
            </a:r>
          </a:p>
          <a:p>
            <a:r>
              <a:rPr lang="en-US" altLang="ja-JP" dirty="0" smtClean="0"/>
              <a:t>More Discussion on SEAIP</a:t>
            </a:r>
          </a:p>
          <a:p>
            <a:pPr lvl="1"/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5105400"/>
            <a:ext cx="2514600" cy="1553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角丸四角形吹き出し 171"/>
          <p:cNvSpPr/>
          <p:nvPr/>
        </p:nvSpPr>
        <p:spPr>
          <a:xfrm>
            <a:off x="6418257" y="3844657"/>
            <a:ext cx="1404943" cy="536338"/>
          </a:xfrm>
          <a:prstGeom prst="wedgeRoundRectCallout">
            <a:avLst>
              <a:gd name="adj1" fmla="val 66682"/>
              <a:gd name="adj2" fmla="val 55665"/>
              <a:gd name="adj3" fmla="val 16667"/>
            </a:avLst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 dirty="0">
              <a:solidFill>
                <a:prstClr val="white"/>
              </a:solidFill>
            </a:endParaRPr>
          </a:p>
        </p:txBody>
      </p:sp>
      <p:sp>
        <p:nvSpPr>
          <p:cNvPr id="168" name="角丸四角形吹き出し 167"/>
          <p:cNvSpPr/>
          <p:nvPr/>
        </p:nvSpPr>
        <p:spPr>
          <a:xfrm>
            <a:off x="1538608" y="5129767"/>
            <a:ext cx="1626022" cy="646332"/>
          </a:xfrm>
          <a:prstGeom prst="wedgeRoundRectCallout">
            <a:avLst>
              <a:gd name="adj1" fmla="val 57557"/>
              <a:gd name="adj2" fmla="val 8565"/>
              <a:gd name="adj3" fmla="val 16667"/>
            </a:avLst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 dirty="0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12762"/>
          </a:xfrm>
        </p:spPr>
        <p:txBody>
          <a:bodyPr>
            <a:normAutofit fontScale="90000"/>
          </a:bodyPr>
          <a:lstStyle/>
          <a:p>
            <a:r>
              <a:rPr kumimoji="1" lang="en-US" altLang="ja-JP" sz="3200" dirty="0" smtClean="0"/>
              <a:t>Group2: short-term goal?</a:t>
            </a:r>
            <a:endParaRPr kumimoji="1" lang="ja-JP" altLang="en-US" sz="3200" dirty="0"/>
          </a:p>
        </p:txBody>
      </p:sp>
      <p:grpSp>
        <p:nvGrpSpPr>
          <p:cNvPr id="3" name="図形グループ 14"/>
          <p:cNvGrpSpPr/>
          <p:nvPr/>
        </p:nvGrpSpPr>
        <p:grpSpPr>
          <a:xfrm>
            <a:off x="7823200" y="3361884"/>
            <a:ext cx="1092200" cy="647700"/>
            <a:chOff x="6972300" y="3111500"/>
            <a:chExt cx="1092200" cy="647700"/>
          </a:xfrm>
        </p:grpSpPr>
        <p:sp>
          <p:nvSpPr>
            <p:cNvPr id="4" name="正方形/長方形 3"/>
            <p:cNvSpPr/>
            <p:nvPr/>
          </p:nvSpPr>
          <p:spPr>
            <a:xfrm>
              <a:off x="6972300" y="3111500"/>
              <a:ext cx="1092200" cy="647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ja-JP" altLang="en-US">
                <a:solidFill>
                  <a:prstClr val="white"/>
                </a:solidFill>
              </a:endParaRPr>
            </a:p>
          </p:txBody>
        </p:sp>
        <p:cxnSp>
          <p:nvCxnSpPr>
            <p:cNvPr id="6" name="直線コネクタ 5"/>
            <p:cNvCxnSpPr/>
            <p:nvPr/>
          </p:nvCxnSpPr>
          <p:spPr>
            <a:xfrm>
              <a:off x="72390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>
              <a:endCxn id="4" idx="2"/>
            </p:cNvCxnSpPr>
            <p:nvPr/>
          </p:nvCxnSpPr>
          <p:spPr>
            <a:xfrm>
              <a:off x="75184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78232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6972300" y="32639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6972300" y="34798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図形グループ 16"/>
          <p:cNvGrpSpPr/>
          <p:nvPr/>
        </p:nvGrpSpPr>
        <p:grpSpPr>
          <a:xfrm>
            <a:off x="5930900" y="4851400"/>
            <a:ext cx="1092200" cy="647700"/>
            <a:chOff x="6972300" y="3111500"/>
            <a:chExt cx="1092200" cy="647700"/>
          </a:xfrm>
        </p:grpSpPr>
        <p:sp>
          <p:nvSpPr>
            <p:cNvPr id="18" name="正方形/長方形 17"/>
            <p:cNvSpPr/>
            <p:nvPr/>
          </p:nvSpPr>
          <p:spPr>
            <a:xfrm>
              <a:off x="6972300" y="3111500"/>
              <a:ext cx="1092200" cy="647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ja-JP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直線コネクタ 18"/>
            <p:cNvCxnSpPr/>
            <p:nvPr/>
          </p:nvCxnSpPr>
          <p:spPr>
            <a:xfrm>
              <a:off x="72390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>
              <a:endCxn id="18" idx="2"/>
            </p:cNvCxnSpPr>
            <p:nvPr/>
          </p:nvCxnSpPr>
          <p:spPr>
            <a:xfrm>
              <a:off x="75184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8232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972300" y="32639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972300" y="34798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図形グループ 23"/>
          <p:cNvGrpSpPr/>
          <p:nvPr/>
        </p:nvGrpSpPr>
        <p:grpSpPr>
          <a:xfrm>
            <a:off x="3512640" y="4670662"/>
            <a:ext cx="1092200" cy="647700"/>
            <a:chOff x="6972300" y="3111500"/>
            <a:chExt cx="1092200" cy="647700"/>
          </a:xfrm>
        </p:grpSpPr>
        <p:sp>
          <p:nvSpPr>
            <p:cNvPr id="25" name="正方形/長方形 24"/>
            <p:cNvSpPr/>
            <p:nvPr/>
          </p:nvSpPr>
          <p:spPr>
            <a:xfrm>
              <a:off x="6972300" y="3111500"/>
              <a:ext cx="1092200" cy="6477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kumimoji="1" lang="ja-JP" altLang="en-US">
                <a:solidFill>
                  <a:prstClr val="white"/>
                </a:solidFill>
              </a:endParaRPr>
            </a:p>
          </p:txBody>
        </p:sp>
        <p:cxnSp>
          <p:nvCxnSpPr>
            <p:cNvPr id="26" name="直線コネクタ 25"/>
            <p:cNvCxnSpPr/>
            <p:nvPr/>
          </p:nvCxnSpPr>
          <p:spPr>
            <a:xfrm>
              <a:off x="72390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>
              <a:endCxn id="25" idx="2"/>
            </p:cNvCxnSpPr>
            <p:nvPr/>
          </p:nvCxnSpPr>
          <p:spPr>
            <a:xfrm>
              <a:off x="75184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823200" y="3111500"/>
              <a:ext cx="0" cy="647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>
              <a:off x="6972300" y="32639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6972300" y="3479800"/>
              <a:ext cx="1092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矢印コネクタ 33"/>
          <p:cNvCxnSpPr/>
          <p:nvPr/>
        </p:nvCxnSpPr>
        <p:spPr>
          <a:xfrm>
            <a:off x="6781800" y="3685734"/>
            <a:ext cx="10414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841916" y="4018617"/>
            <a:ext cx="647700" cy="7874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H="1">
            <a:off x="4089400" y="4120189"/>
            <a:ext cx="368300" cy="67945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図形グループ 78"/>
          <p:cNvGrpSpPr/>
          <p:nvPr/>
        </p:nvGrpSpPr>
        <p:grpSpPr>
          <a:xfrm>
            <a:off x="2728325" y="3234912"/>
            <a:ext cx="4286054" cy="1025229"/>
            <a:chOff x="457200" y="2667000"/>
            <a:chExt cx="4286054" cy="1025229"/>
          </a:xfrm>
        </p:grpSpPr>
        <p:grpSp>
          <p:nvGrpSpPr>
            <p:cNvPr id="15" name="図形グループ 343"/>
            <p:cNvGrpSpPr>
              <a:grpSpLocks/>
            </p:cNvGrpSpPr>
            <p:nvPr/>
          </p:nvGrpSpPr>
          <p:grpSpPr bwMode="auto">
            <a:xfrm>
              <a:off x="457200" y="2667000"/>
              <a:ext cx="4286054" cy="822183"/>
              <a:chOff x="-1507809" y="3518290"/>
              <a:chExt cx="4195233" cy="804863"/>
            </a:xfrm>
          </p:grpSpPr>
          <p:sp>
            <p:nvSpPr>
              <p:cNvPr id="44" name="円/楕円 43"/>
              <p:cNvSpPr/>
              <p:nvPr/>
            </p:nvSpPr>
            <p:spPr>
              <a:xfrm>
                <a:off x="-1507809" y="3518290"/>
                <a:ext cx="4195233" cy="804863"/>
              </a:xfrm>
              <a:prstGeom prst="ellipse">
                <a:avLst/>
              </a:prstGeom>
              <a:solidFill>
                <a:srgbClr val="FCD5B5">
                  <a:alpha val="43000"/>
                </a:srgbClr>
              </a:solidFill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45" name="円/楕円 44"/>
              <p:cNvSpPr/>
              <p:nvPr/>
            </p:nvSpPr>
            <p:spPr>
              <a:xfrm>
                <a:off x="1963615" y="3810390"/>
                <a:ext cx="312697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46" name="円/楕円 45"/>
              <p:cNvSpPr/>
              <p:nvPr/>
            </p:nvSpPr>
            <p:spPr>
              <a:xfrm>
                <a:off x="1493775" y="3980253"/>
                <a:ext cx="312697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47" name="円/楕円 46"/>
              <p:cNvSpPr/>
              <p:nvPr/>
            </p:nvSpPr>
            <p:spPr>
              <a:xfrm>
                <a:off x="1308060" y="3675453"/>
                <a:ext cx="312698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48" name="円/楕円 47"/>
              <p:cNvSpPr/>
              <p:nvPr/>
            </p:nvSpPr>
            <p:spPr>
              <a:xfrm>
                <a:off x="762029" y="3904053"/>
                <a:ext cx="312698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49" name="円/楕円 48"/>
              <p:cNvSpPr/>
              <p:nvPr/>
            </p:nvSpPr>
            <p:spPr>
              <a:xfrm>
                <a:off x="254093" y="3692915"/>
                <a:ext cx="312698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50" name="円/楕円 49"/>
              <p:cNvSpPr/>
              <p:nvPr/>
            </p:nvSpPr>
            <p:spPr>
              <a:xfrm>
                <a:off x="-125271" y="3988190"/>
                <a:ext cx="312697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51" name="円/楕円 50"/>
              <p:cNvSpPr/>
              <p:nvPr/>
            </p:nvSpPr>
            <p:spPr>
              <a:xfrm>
                <a:off x="-534794" y="3704028"/>
                <a:ext cx="312697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sp>
            <p:nvSpPr>
              <p:cNvPr id="52" name="円/楕円 51"/>
              <p:cNvSpPr/>
              <p:nvPr/>
            </p:nvSpPr>
            <p:spPr>
              <a:xfrm>
                <a:off x="-1118920" y="3885003"/>
                <a:ext cx="312697" cy="1270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457200">
                  <a:defRPr/>
                </a:pPr>
                <a:endParaRPr kumimoji="1" lang="ja-JP" altLang="en-US">
                  <a:solidFill>
                    <a:prstClr val="white"/>
                  </a:solidFill>
                  <a:latin typeface="ＭＳ Ｐゴシック"/>
                </a:endParaRPr>
              </a:p>
            </p:txBody>
          </p:sp>
          <p:cxnSp>
            <p:nvCxnSpPr>
              <p:cNvPr id="53" name="直線コネクタ 52"/>
              <p:cNvCxnSpPr>
                <a:stCxn id="52" idx="7"/>
                <a:endCxn id="51" idx="3"/>
              </p:cNvCxnSpPr>
              <p:nvPr/>
            </p:nvCxnSpPr>
            <p:spPr>
              <a:xfrm flipV="1">
                <a:off x="-850667" y="3811978"/>
                <a:ext cx="361904" cy="92075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コネクタ 53"/>
              <p:cNvCxnSpPr>
                <a:endCxn id="50" idx="2"/>
              </p:cNvCxnSpPr>
              <p:nvPr/>
            </p:nvCxnSpPr>
            <p:spPr>
              <a:xfrm>
                <a:off x="-806223" y="3959615"/>
                <a:ext cx="680952" cy="92075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/>
              <p:cNvCxnSpPr>
                <a:endCxn id="47" idx="2"/>
              </p:cNvCxnSpPr>
              <p:nvPr/>
            </p:nvCxnSpPr>
            <p:spPr>
              <a:xfrm flipV="1">
                <a:off x="566792" y="3738953"/>
                <a:ext cx="741268" cy="635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/>
              <p:cNvCxnSpPr>
                <a:stCxn id="48" idx="6"/>
                <a:endCxn id="46" idx="1"/>
              </p:cNvCxnSpPr>
              <p:nvPr/>
            </p:nvCxnSpPr>
            <p:spPr>
              <a:xfrm>
                <a:off x="1074728" y="3967553"/>
                <a:ext cx="465078" cy="3175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/>
              <p:cNvCxnSpPr>
                <a:stCxn id="45" idx="3"/>
                <a:endCxn id="46" idx="7"/>
              </p:cNvCxnSpPr>
              <p:nvPr/>
            </p:nvCxnSpPr>
            <p:spPr>
              <a:xfrm flipH="1">
                <a:off x="1760441" y="3918340"/>
                <a:ext cx="249206" cy="80963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/>
              <p:cNvCxnSpPr>
                <a:stCxn id="51" idx="5"/>
                <a:endCxn id="50" idx="1"/>
              </p:cNvCxnSpPr>
              <p:nvPr/>
            </p:nvCxnSpPr>
            <p:spPr>
              <a:xfrm>
                <a:off x="-266541" y="3811978"/>
                <a:ext cx="187301" cy="195262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/>
              <p:cNvCxnSpPr>
                <a:stCxn id="51" idx="6"/>
                <a:endCxn id="49" idx="2"/>
              </p:cNvCxnSpPr>
              <p:nvPr/>
            </p:nvCxnSpPr>
            <p:spPr>
              <a:xfrm flipV="1">
                <a:off x="-222096" y="3756415"/>
                <a:ext cx="476190" cy="11113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/>
              <p:cNvCxnSpPr>
                <a:stCxn id="48" idx="2"/>
                <a:endCxn id="50" idx="6"/>
              </p:cNvCxnSpPr>
              <p:nvPr/>
            </p:nvCxnSpPr>
            <p:spPr>
              <a:xfrm flipH="1">
                <a:off x="187427" y="3967553"/>
                <a:ext cx="574602" cy="84137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/>
              <p:cNvCxnSpPr>
                <a:stCxn id="49" idx="3"/>
                <a:endCxn id="50" idx="7"/>
              </p:cNvCxnSpPr>
              <p:nvPr/>
            </p:nvCxnSpPr>
            <p:spPr>
              <a:xfrm flipH="1">
                <a:off x="141396" y="3800865"/>
                <a:ext cx="158730" cy="206375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/>
              <p:cNvCxnSpPr>
                <a:stCxn id="49" idx="5"/>
                <a:endCxn id="48" idx="1"/>
              </p:cNvCxnSpPr>
              <p:nvPr/>
            </p:nvCxnSpPr>
            <p:spPr>
              <a:xfrm>
                <a:off x="520760" y="3800865"/>
                <a:ext cx="285714" cy="122238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>
                <a:stCxn id="48" idx="7"/>
                <a:endCxn id="47" idx="3"/>
              </p:cNvCxnSpPr>
              <p:nvPr/>
            </p:nvCxnSpPr>
            <p:spPr>
              <a:xfrm flipV="1">
                <a:off x="1028696" y="3784990"/>
                <a:ext cx="323809" cy="138113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コネクタ 63"/>
              <p:cNvCxnSpPr>
                <a:stCxn id="46" idx="0"/>
              </p:cNvCxnSpPr>
              <p:nvPr/>
            </p:nvCxnSpPr>
            <p:spPr>
              <a:xfrm flipH="1" flipV="1">
                <a:off x="1531870" y="3810390"/>
                <a:ext cx="117460" cy="169863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/>
              <p:cNvCxnSpPr>
                <a:stCxn id="45" idx="1"/>
                <a:endCxn id="47" idx="6"/>
              </p:cNvCxnSpPr>
              <p:nvPr/>
            </p:nvCxnSpPr>
            <p:spPr>
              <a:xfrm flipH="1" flipV="1">
                <a:off x="1620759" y="3738953"/>
                <a:ext cx="388888" cy="90487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テキスト ボックス 65"/>
            <p:cNvSpPr txBox="1"/>
            <p:nvPr/>
          </p:nvSpPr>
          <p:spPr>
            <a:xfrm>
              <a:off x="741663" y="3216340"/>
              <a:ext cx="1225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kumimoji="1" lang="en-US" altLang="ja-JP" sz="1400" b="1" dirty="0" smtClean="0">
                  <a:solidFill>
                    <a:prstClr val="black"/>
                  </a:solidFill>
                </a:rPr>
                <a:t>Inter-site SDN</a:t>
              </a:r>
              <a:endParaRPr kumimoji="1" lang="ja-JP" altLang="en-US" sz="1400" b="1" dirty="0">
                <a:solidFill>
                  <a:prstClr val="black"/>
                </a:solidFill>
              </a:endParaRPr>
            </a:p>
          </p:txBody>
        </p:sp>
        <p:grpSp>
          <p:nvGrpSpPr>
            <p:cNvPr id="16" name="図形グループ 66"/>
            <p:cNvGrpSpPr/>
            <p:nvPr/>
          </p:nvGrpSpPr>
          <p:grpSpPr>
            <a:xfrm>
              <a:off x="2619635" y="3298412"/>
              <a:ext cx="807897" cy="393817"/>
              <a:chOff x="2009872" y="4613571"/>
              <a:chExt cx="807897" cy="393817"/>
            </a:xfrm>
          </p:grpSpPr>
          <p:grpSp>
            <p:nvGrpSpPr>
              <p:cNvPr id="17" name="図形グループ 67"/>
              <p:cNvGrpSpPr/>
              <p:nvPr/>
            </p:nvGrpSpPr>
            <p:grpSpPr>
              <a:xfrm>
                <a:off x="2062786" y="4613571"/>
                <a:ext cx="754983" cy="393817"/>
                <a:chOff x="5421676" y="1212174"/>
                <a:chExt cx="1186376" cy="842168"/>
              </a:xfrm>
            </p:grpSpPr>
            <p:sp>
              <p:nvSpPr>
                <p:cNvPr id="70" name="直方体 69"/>
                <p:cNvSpPr/>
                <p:nvPr/>
              </p:nvSpPr>
              <p:spPr>
                <a:xfrm>
                  <a:off x="5423752" y="1728668"/>
                  <a:ext cx="1184300" cy="325674"/>
                </a:xfrm>
                <a:prstGeom prst="cube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>
                  <a:scene3d>
                    <a:camera prst="orthographicFront"/>
                    <a:lightRig rig="soft" dir="t">
                      <a:rot lat="0" lon="0" rev="10800000"/>
                    </a:lightRig>
                  </a:scene3d>
                  <a:sp3d>
                    <a:bevelT w="27940" h="12700"/>
                    <a:contourClr>
                      <a:srgbClr val="DDDDDD"/>
                    </a:contourClr>
                  </a:sp3d>
                </a:bodyPr>
                <a:lstStyle/>
                <a:p>
                  <a:pPr>
                    <a:defRPr/>
                  </a:pPr>
                  <a:endParaRPr lang="ja-JP" altLang="en-US" b="1" spc="150" smtClean="0">
                    <a:ln w="11430"/>
                    <a:solidFill>
                      <a:prstClr val="black"/>
                    </a:solidFill>
                    <a:effectLst>
                      <a:outerShdw blurRad="25400" algn="tl" rotWithShape="0">
                        <a:srgbClr val="000000">
                          <a:alpha val="43000"/>
                        </a:srgbClr>
                      </a:outerShdw>
                    </a:effectLst>
                    <a:latin typeface="Arial"/>
                    <a:ea typeface="ＭＳ ゴシック"/>
                  </a:endParaRPr>
                </a:p>
              </p:txBody>
            </p:sp>
            <p:sp>
              <p:nvSpPr>
                <p:cNvPr id="71" name="直方体 70"/>
                <p:cNvSpPr/>
                <p:nvPr/>
              </p:nvSpPr>
              <p:spPr>
                <a:xfrm>
                  <a:off x="5423752" y="1471638"/>
                  <a:ext cx="1184300" cy="325674"/>
                </a:xfrm>
                <a:prstGeom prst="cube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>
                  <a:scene3d>
                    <a:camera prst="orthographicFront"/>
                    <a:lightRig rig="soft" dir="t">
                      <a:rot lat="0" lon="0" rev="10800000"/>
                    </a:lightRig>
                  </a:scene3d>
                  <a:sp3d>
                    <a:bevelT w="27940" h="12700"/>
                    <a:contourClr>
                      <a:srgbClr val="DDDDDD"/>
                    </a:contourClr>
                  </a:sp3d>
                </a:bodyPr>
                <a:lstStyle/>
                <a:p>
                  <a:pPr>
                    <a:defRPr/>
                  </a:pPr>
                  <a:endParaRPr lang="ja-JP" altLang="en-US" b="1" spc="150" smtClean="0">
                    <a:ln w="11430"/>
                    <a:solidFill>
                      <a:prstClr val="black"/>
                    </a:solidFill>
                    <a:effectLst>
                      <a:outerShdw blurRad="25400" algn="tl" rotWithShape="0">
                        <a:srgbClr val="000000">
                          <a:alpha val="43000"/>
                        </a:srgbClr>
                      </a:outerShdw>
                    </a:effectLst>
                    <a:latin typeface="Arial"/>
                    <a:ea typeface="ＭＳ ゴシック"/>
                  </a:endParaRPr>
                </a:p>
              </p:txBody>
            </p:sp>
            <p:sp>
              <p:nvSpPr>
                <p:cNvPr id="72" name="直方体 71"/>
                <p:cNvSpPr/>
                <p:nvPr/>
              </p:nvSpPr>
              <p:spPr>
                <a:xfrm>
                  <a:off x="5421676" y="1212174"/>
                  <a:ext cx="1184300" cy="325674"/>
                </a:xfrm>
                <a:prstGeom prst="cube">
                  <a:avLst/>
                </a:prstGeom>
                <a:solidFill>
                  <a:sysClr val="window" lastClr="FFFFFF">
                    <a:lumMod val="50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>
                  <a:scene3d>
                    <a:camera prst="orthographicFront"/>
                    <a:lightRig rig="soft" dir="t">
                      <a:rot lat="0" lon="0" rev="10800000"/>
                    </a:lightRig>
                  </a:scene3d>
                  <a:sp3d>
                    <a:bevelT w="27940" h="12700"/>
                    <a:contourClr>
                      <a:srgbClr val="DDDDDD"/>
                    </a:contourClr>
                  </a:sp3d>
                </a:bodyPr>
                <a:lstStyle/>
                <a:p>
                  <a:pPr>
                    <a:defRPr/>
                  </a:pPr>
                  <a:endParaRPr lang="ja-JP" altLang="en-US" b="1" spc="150" smtClean="0">
                    <a:ln w="11430"/>
                    <a:solidFill>
                      <a:prstClr val="black"/>
                    </a:solidFill>
                    <a:effectLst>
                      <a:outerShdw blurRad="25400" algn="tl" rotWithShape="0">
                        <a:srgbClr val="000000">
                          <a:alpha val="43000"/>
                        </a:srgbClr>
                      </a:outerShdw>
                    </a:effectLst>
                    <a:latin typeface="Arial"/>
                    <a:ea typeface="ＭＳ ゴシック"/>
                  </a:endParaRPr>
                </a:p>
              </p:txBody>
            </p:sp>
          </p:grpSp>
          <p:sp>
            <p:nvSpPr>
              <p:cNvPr id="69" name="テキスト ボックス 68"/>
              <p:cNvSpPr txBox="1"/>
              <p:nvPr/>
            </p:nvSpPr>
            <p:spPr>
              <a:xfrm>
                <a:off x="2009872" y="4636034"/>
                <a:ext cx="765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/>
                <a:r>
                  <a:rPr kumimoji="1" lang="en-US" altLang="ja-JP" sz="800" dirty="0" smtClean="0">
                    <a:solidFill>
                      <a:prstClr val="black"/>
                    </a:solidFill>
                  </a:rPr>
                  <a:t>Inter-site SDN</a:t>
                </a:r>
              </a:p>
              <a:p>
                <a:pPr defTabSz="457200"/>
                <a:r>
                  <a:rPr kumimoji="1" lang="en-US" altLang="ja-JP" sz="800" dirty="0" smtClean="0">
                    <a:solidFill>
                      <a:prstClr val="black"/>
                    </a:solidFill>
                  </a:rPr>
                  <a:t>controller</a:t>
                </a:r>
                <a:endParaRPr kumimoji="1" lang="ja-JP" altLang="en-US" sz="800" dirty="0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73" name="直線矢印コネクタ 72"/>
            <p:cNvCxnSpPr/>
            <p:nvPr/>
          </p:nvCxnSpPr>
          <p:spPr>
            <a:xfrm flipH="1">
              <a:off x="3369082" y="3190797"/>
              <a:ext cx="284415" cy="15746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矢印コネクタ 73"/>
            <p:cNvCxnSpPr/>
            <p:nvPr/>
          </p:nvCxnSpPr>
          <p:spPr>
            <a:xfrm flipH="1" flipV="1">
              <a:off x="2142109" y="3261662"/>
              <a:ext cx="477526" cy="9661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矢印コネクタ 74"/>
            <p:cNvCxnSpPr/>
            <p:nvPr/>
          </p:nvCxnSpPr>
          <p:spPr>
            <a:xfrm flipH="1">
              <a:off x="2935911" y="3189637"/>
              <a:ext cx="62592" cy="17970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矢印コネクタ 75"/>
            <p:cNvCxnSpPr>
              <a:stCxn id="49" idx="4"/>
            </p:cNvCxnSpPr>
            <p:nvPr/>
          </p:nvCxnSpPr>
          <p:spPr>
            <a:xfrm>
              <a:off x="2416979" y="2975116"/>
              <a:ext cx="404605" cy="38315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矢印コネクタ 76"/>
            <p:cNvCxnSpPr>
              <a:stCxn id="45" idx="3"/>
            </p:cNvCxnSpPr>
            <p:nvPr/>
          </p:nvCxnSpPr>
          <p:spPr>
            <a:xfrm flipH="1">
              <a:off x="3357555" y="3076120"/>
              <a:ext cx="693006" cy="36732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矢印コネクタ 77"/>
            <p:cNvCxnSpPr>
              <a:stCxn id="47" idx="3"/>
            </p:cNvCxnSpPr>
            <p:nvPr/>
          </p:nvCxnSpPr>
          <p:spPr>
            <a:xfrm flipH="1">
              <a:off x="3144517" y="2938279"/>
              <a:ext cx="236297" cy="4099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ys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正方形/長方形 82"/>
          <p:cNvSpPr/>
          <p:nvPr/>
        </p:nvSpPr>
        <p:spPr>
          <a:xfrm>
            <a:off x="5492987" y="1711325"/>
            <a:ext cx="1409225" cy="43815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sz="1400" dirty="0" smtClean="0">
                <a:solidFill>
                  <a:prstClr val="white"/>
                </a:solidFill>
              </a:rPr>
              <a:t>MAP visualization</a:t>
            </a:r>
            <a:endParaRPr kumimoji="1" lang="ja-JP" altLang="en-US" sz="1400" dirty="0">
              <a:solidFill>
                <a:prstClr val="white"/>
              </a:solidFill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4296337" y="2796762"/>
            <a:ext cx="1409225" cy="43815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sz="1400" dirty="0" smtClean="0">
                <a:solidFill>
                  <a:prstClr val="white"/>
                </a:solidFill>
              </a:rPr>
              <a:t>synthesizer</a:t>
            </a:r>
            <a:endParaRPr kumimoji="1" lang="ja-JP" altLang="en-US" sz="1400" dirty="0">
              <a:solidFill>
                <a:prstClr val="white"/>
              </a:solidFill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2108200" y="2149475"/>
            <a:ext cx="1855607" cy="43815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sz="1400" dirty="0" smtClean="0">
                <a:solidFill>
                  <a:prstClr val="white"/>
                </a:solidFill>
              </a:rPr>
              <a:t>Geo, time-referenced data  visualization</a:t>
            </a:r>
            <a:endParaRPr kumimoji="1" lang="ja-JP" altLang="en-US" sz="1400" dirty="0">
              <a:solidFill>
                <a:prstClr val="white"/>
              </a:solidFill>
            </a:endParaRPr>
          </a:p>
        </p:txBody>
      </p:sp>
      <p:cxnSp>
        <p:nvCxnSpPr>
          <p:cNvPr id="87" name="カギ線コネクタ 86"/>
          <p:cNvCxnSpPr>
            <a:stCxn id="85" idx="3"/>
            <a:endCxn id="84" idx="1"/>
          </p:cNvCxnSpPr>
          <p:nvPr/>
        </p:nvCxnSpPr>
        <p:spPr>
          <a:xfrm>
            <a:off x="3963807" y="2368550"/>
            <a:ext cx="332530" cy="64728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カギ線コネクタ 88"/>
          <p:cNvCxnSpPr/>
          <p:nvPr/>
        </p:nvCxnSpPr>
        <p:spPr>
          <a:xfrm rot="5400000">
            <a:off x="5543064" y="2211564"/>
            <a:ext cx="647287" cy="5231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図 115" descr="MP90044323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322013" y="5346700"/>
            <a:ext cx="1012558" cy="673846"/>
          </a:xfrm>
          <a:prstGeom prst="rect">
            <a:avLst/>
          </a:prstGeom>
        </p:spPr>
      </p:pic>
      <p:pic>
        <p:nvPicPr>
          <p:cNvPr id="118" name="図 117" descr="MP90042259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274901" y="5351630"/>
            <a:ext cx="1003767" cy="668916"/>
          </a:xfrm>
          <a:prstGeom prst="rect">
            <a:avLst/>
          </a:prstGeom>
        </p:spPr>
      </p:pic>
      <p:pic>
        <p:nvPicPr>
          <p:cNvPr id="119" name="図 118" descr="sc-dem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030836" y="3888787"/>
            <a:ext cx="884564" cy="659758"/>
          </a:xfrm>
          <a:prstGeom prst="rect">
            <a:avLst/>
          </a:prstGeom>
        </p:spPr>
      </p:pic>
      <p:sp>
        <p:nvSpPr>
          <p:cNvPr id="120" name="テキスト ボックス 119"/>
          <p:cNvSpPr txBox="1"/>
          <p:nvPr/>
        </p:nvSpPr>
        <p:spPr>
          <a:xfrm>
            <a:off x="7783390" y="4510940"/>
            <a:ext cx="132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400" i="1" dirty="0" smtClean="0">
                <a:solidFill>
                  <a:prstClr val="black"/>
                </a:solidFill>
              </a:rPr>
              <a:t>decision maker</a:t>
            </a:r>
            <a:endParaRPr kumimoji="1" lang="ja-JP" altLang="en-US" sz="1400" i="1" dirty="0">
              <a:solidFill>
                <a:prstClr val="black"/>
              </a:solidFill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6159500" y="6038663"/>
            <a:ext cx="132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400" i="1" dirty="0" smtClean="0">
                <a:solidFill>
                  <a:prstClr val="black"/>
                </a:solidFill>
              </a:rPr>
              <a:t>decision maker</a:t>
            </a:r>
            <a:endParaRPr kumimoji="1" lang="ja-JP" altLang="en-US" sz="1400" i="1" dirty="0">
              <a:solidFill>
                <a:prstClr val="black"/>
              </a:solidFill>
            </a:endParaRP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3213100" y="6020546"/>
            <a:ext cx="1329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400" i="1" dirty="0" smtClean="0">
                <a:solidFill>
                  <a:prstClr val="black"/>
                </a:solidFill>
              </a:rPr>
              <a:t>decision maker</a:t>
            </a:r>
            <a:endParaRPr kumimoji="1" lang="ja-JP" altLang="en-US" sz="1400" i="1" dirty="0">
              <a:solidFill>
                <a:prstClr val="black"/>
              </a:solidFill>
            </a:endParaRPr>
          </a:p>
        </p:txBody>
      </p:sp>
      <p:cxnSp>
        <p:nvCxnSpPr>
          <p:cNvPr id="126" name="カギ線コネクタ 125"/>
          <p:cNvCxnSpPr>
            <a:stCxn id="18" idx="1"/>
            <a:endCxn id="84" idx="2"/>
          </p:cNvCxnSpPr>
          <p:nvPr/>
        </p:nvCxnSpPr>
        <p:spPr>
          <a:xfrm rot="10800000">
            <a:off x="5000950" y="3234912"/>
            <a:ext cx="929950" cy="1940338"/>
          </a:xfrm>
          <a:prstGeom prst="bentConnector2">
            <a:avLst/>
          </a:prstGeom>
          <a:ln w="28575" cmpd="sng">
            <a:solidFill>
              <a:srgbClr val="FF66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カギ線コネクタ 130"/>
          <p:cNvCxnSpPr/>
          <p:nvPr/>
        </p:nvCxnSpPr>
        <p:spPr>
          <a:xfrm rot="5400000" flipH="1" flipV="1">
            <a:off x="3284325" y="3570092"/>
            <a:ext cx="1464087" cy="79373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66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図形グループ 137"/>
          <p:cNvGrpSpPr/>
          <p:nvPr/>
        </p:nvGrpSpPr>
        <p:grpSpPr>
          <a:xfrm>
            <a:off x="3514822" y="3256427"/>
            <a:ext cx="5362478" cy="2275804"/>
            <a:chOff x="3514822" y="3256427"/>
            <a:chExt cx="5362478" cy="2275804"/>
          </a:xfrm>
        </p:grpSpPr>
        <p:pic>
          <p:nvPicPr>
            <p:cNvPr id="135" name="図 134" descr="スクリーンショット 2014-07-10 6.56.53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7823200" y="3256427"/>
              <a:ext cx="1054100" cy="680831"/>
            </a:xfrm>
            <a:prstGeom prst="rect">
              <a:avLst/>
            </a:prstGeom>
          </p:spPr>
        </p:pic>
        <p:pic>
          <p:nvPicPr>
            <p:cNvPr id="136" name="図 135" descr="スクリーンショット 2014-07-10 6.56.53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6019595" y="4851400"/>
              <a:ext cx="1054100" cy="680831"/>
            </a:xfrm>
            <a:prstGeom prst="rect">
              <a:avLst/>
            </a:prstGeom>
          </p:spPr>
        </p:pic>
        <p:pic>
          <p:nvPicPr>
            <p:cNvPr id="137" name="図 136" descr="スクリーンショット 2014-07-10 6.56.53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514822" y="4699000"/>
              <a:ext cx="1054100" cy="680831"/>
            </a:xfrm>
            <a:prstGeom prst="rect">
              <a:avLst/>
            </a:prstGeom>
          </p:spPr>
        </p:pic>
      </p:grpSp>
      <p:cxnSp>
        <p:nvCxnSpPr>
          <p:cNvPr id="124" name="カギ線コネクタ 123"/>
          <p:cNvCxnSpPr>
            <a:endCxn id="84" idx="3"/>
          </p:cNvCxnSpPr>
          <p:nvPr/>
        </p:nvCxnSpPr>
        <p:spPr>
          <a:xfrm rot="10800000">
            <a:off x="5705562" y="3015837"/>
            <a:ext cx="2206538" cy="1104352"/>
          </a:xfrm>
          <a:prstGeom prst="bentConnector3">
            <a:avLst>
              <a:gd name="adj1" fmla="val 27553"/>
            </a:avLst>
          </a:prstGeom>
          <a:ln w="28575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テキスト ボックス 158"/>
          <p:cNvSpPr txBox="1"/>
          <p:nvPr/>
        </p:nvSpPr>
        <p:spPr>
          <a:xfrm>
            <a:off x="6629418" y="2549960"/>
            <a:ext cx="230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200" i="1" dirty="0" smtClean="0">
                <a:solidFill>
                  <a:prstClr val="black"/>
                </a:solidFill>
              </a:rPr>
              <a:t>Selects </a:t>
            </a:r>
            <a:r>
              <a:rPr kumimoji="1" lang="en-US" altLang="ja-JP" sz="1200" i="1" dirty="0" err="1" smtClean="0">
                <a:solidFill>
                  <a:prstClr val="black"/>
                </a:solidFill>
              </a:rPr>
              <a:t>geo,time</a:t>
            </a:r>
            <a:r>
              <a:rPr kumimoji="1" lang="en-US" altLang="ja-JP" sz="1200" i="1" dirty="0" smtClean="0">
                <a:solidFill>
                  <a:prstClr val="black"/>
                </a:solidFill>
              </a:rPr>
              <a:t>-referenced  data </a:t>
            </a:r>
          </a:p>
          <a:p>
            <a:pPr defTabSz="457200"/>
            <a:r>
              <a:rPr kumimoji="1" lang="en-US" altLang="ja-JP" sz="1200" i="1" dirty="0">
                <a:solidFill>
                  <a:prstClr val="black"/>
                </a:solidFill>
              </a:rPr>
              <a:t> </a:t>
            </a:r>
            <a:r>
              <a:rPr kumimoji="1" lang="en-US" altLang="ja-JP" sz="1200" i="1" dirty="0" smtClean="0">
                <a:solidFill>
                  <a:prstClr val="black"/>
                </a:solidFill>
              </a:rPr>
              <a:t>to over lay</a:t>
            </a:r>
            <a:endParaRPr kumimoji="1" lang="ja-JP" altLang="en-US" sz="1200" i="1" dirty="0">
              <a:solidFill>
                <a:prstClr val="black"/>
              </a:solidFill>
            </a:endParaRPr>
          </a:p>
        </p:txBody>
      </p:sp>
      <p:sp>
        <p:nvSpPr>
          <p:cNvPr id="162" name="直方体 161"/>
          <p:cNvSpPr/>
          <p:nvPr/>
        </p:nvSpPr>
        <p:spPr>
          <a:xfrm>
            <a:off x="4604840" y="6063689"/>
            <a:ext cx="1509515" cy="307777"/>
          </a:xfrm>
          <a:prstGeom prst="cub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dirty="0" smtClean="0">
                <a:solidFill>
                  <a:srgbClr val="000000"/>
                </a:solidFill>
              </a:rPr>
              <a:t>collaboration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64" name="直方体 163"/>
          <p:cNvSpPr/>
          <p:nvPr/>
        </p:nvSpPr>
        <p:spPr>
          <a:xfrm rot="18903642">
            <a:off x="7335142" y="5267742"/>
            <a:ext cx="1509515" cy="307777"/>
          </a:xfrm>
          <a:prstGeom prst="cub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kumimoji="1" lang="en-US" altLang="ja-JP" dirty="0" smtClean="0">
                <a:solidFill>
                  <a:srgbClr val="000000"/>
                </a:solidFill>
              </a:rPr>
              <a:t>collaboration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67" name="テキスト ボックス 166"/>
          <p:cNvSpPr txBox="1"/>
          <p:nvPr/>
        </p:nvSpPr>
        <p:spPr>
          <a:xfrm>
            <a:off x="1552913" y="5129768"/>
            <a:ext cx="12855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600" dirty="0">
                <a:solidFill>
                  <a:prstClr val="black"/>
                </a:solidFill>
              </a:rPr>
              <a:t>f</a:t>
            </a:r>
            <a:r>
              <a:rPr kumimoji="1" lang="en-US" altLang="ja-JP" sz="1600" dirty="0" smtClean="0">
                <a:solidFill>
                  <a:prstClr val="black"/>
                </a:solidFill>
              </a:rPr>
              <a:t>looding area </a:t>
            </a:r>
          </a:p>
          <a:p>
            <a:pPr defTabSz="457200"/>
            <a:r>
              <a:rPr kumimoji="1" lang="en-US" altLang="ja-JP" sz="1600" dirty="0" smtClean="0">
                <a:solidFill>
                  <a:prstClr val="black"/>
                </a:solidFill>
              </a:rPr>
              <a:t>over time?</a:t>
            </a:r>
            <a:endParaRPr kumimoji="1" lang="ja-JP" altLang="en-US" sz="1600" dirty="0">
              <a:solidFill>
                <a:prstClr val="black"/>
              </a:solidFill>
            </a:endParaRPr>
          </a:p>
        </p:txBody>
      </p:sp>
      <p:sp>
        <p:nvSpPr>
          <p:cNvPr id="169" name="角丸四角形吹き出し 168"/>
          <p:cNvSpPr/>
          <p:nvPr/>
        </p:nvSpPr>
        <p:spPr>
          <a:xfrm>
            <a:off x="4711332" y="5356462"/>
            <a:ext cx="1310875" cy="536338"/>
          </a:xfrm>
          <a:prstGeom prst="wedgeRoundRectCallout">
            <a:avLst>
              <a:gd name="adj1" fmla="val 66682"/>
              <a:gd name="adj2" fmla="val 55665"/>
              <a:gd name="adj3" fmla="val 16667"/>
            </a:avLst>
          </a:prstGeom>
          <a:solidFill>
            <a:srgbClr val="CC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ja-JP" altLang="en-US" dirty="0">
              <a:solidFill>
                <a:prstClr val="white"/>
              </a:solidFill>
            </a:endParaRP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4608174" y="5318362"/>
            <a:ext cx="154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400" dirty="0" smtClean="0">
                <a:solidFill>
                  <a:prstClr val="black"/>
                </a:solidFill>
              </a:rPr>
              <a:t>population around </a:t>
            </a:r>
          </a:p>
          <a:p>
            <a:pPr defTabSz="457200"/>
            <a:r>
              <a:rPr kumimoji="1" lang="en-US" altLang="ja-JP" sz="1400" dirty="0">
                <a:solidFill>
                  <a:prstClr val="black"/>
                </a:solidFill>
              </a:rPr>
              <a:t>t</a:t>
            </a:r>
            <a:r>
              <a:rPr kumimoji="1" lang="en-US" altLang="ja-JP" sz="1400" dirty="0" smtClean="0">
                <a:solidFill>
                  <a:prstClr val="black"/>
                </a:solidFill>
              </a:rPr>
              <a:t>his area?</a:t>
            </a:r>
            <a:endParaRPr kumimoji="1"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6477000" y="3889533"/>
            <a:ext cx="1166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sz="1400" dirty="0">
                <a:solidFill>
                  <a:prstClr val="black"/>
                </a:solidFill>
              </a:rPr>
              <a:t>h</a:t>
            </a:r>
            <a:r>
              <a:rPr kumimoji="1" lang="en-US" altLang="ja-JP" sz="1400" dirty="0" smtClean="0">
                <a:solidFill>
                  <a:prstClr val="black"/>
                </a:solidFill>
              </a:rPr>
              <a:t>ow to divert</a:t>
            </a:r>
          </a:p>
          <a:p>
            <a:pPr defTabSz="457200"/>
            <a:r>
              <a:rPr kumimoji="1" lang="en-US" altLang="ja-JP" sz="1400" dirty="0" smtClean="0">
                <a:solidFill>
                  <a:prstClr val="black"/>
                </a:solidFill>
              </a:rPr>
              <a:t>water?</a:t>
            </a:r>
            <a:endParaRPr kumimoji="1" lang="ja-JP" altLang="en-US" sz="1400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311473" y="2642293"/>
            <a:ext cx="169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ja-JP" dirty="0" smtClean="0">
                <a:solidFill>
                  <a:prstClr val="black"/>
                </a:solidFill>
              </a:rPr>
              <a:t>Population Data</a:t>
            </a:r>
            <a:endParaRPr kumimoji="1" lang="ja-JP" altLang="en-US" dirty="0">
              <a:solidFill>
                <a:prstClr val="black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1676" y="786368"/>
            <a:ext cx="6930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defTabSz="457200">
              <a:buFont typeface="Arial"/>
              <a:buChar char="•"/>
            </a:pPr>
            <a:r>
              <a:rPr kumimoji="1" lang="en-US" altLang="ja-JP" dirty="0" smtClean="0">
                <a:solidFill>
                  <a:prstClr val="black"/>
                </a:solidFill>
              </a:rPr>
              <a:t>Building a MAP I/F  using multiple tiled display wall on PRAGMA ENT</a:t>
            </a:r>
          </a:p>
          <a:p>
            <a:pPr marL="800100" lvl="1" indent="-342900" defTabSz="457200">
              <a:buFont typeface="Arial"/>
              <a:buChar char="•"/>
            </a:pPr>
            <a:r>
              <a:rPr kumimoji="1" lang="en-US" altLang="ja-JP" dirty="0" smtClean="0">
                <a:solidFill>
                  <a:prstClr val="black"/>
                </a:solidFill>
              </a:rPr>
              <a:t>Where we can look at shared map </a:t>
            </a:r>
          </a:p>
          <a:p>
            <a:pPr marL="800100" lvl="1" indent="-342900" defTabSz="457200">
              <a:buFont typeface="Arial"/>
              <a:buChar char="•"/>
            </a:pPr>
            <a:r>
              <a:rPr kumimoji="1" lang="en-US" altLang="ja-JP" dirty="0" smtClean="0">
                <a:solidFill>
                  <a:prstClr val="black"/>
                </a:solidFill>
              </a:rPr>
              <a:t>Where we can .. </a:t>
            </a:r>
          </a:p>
          <a:p>
            <a:pPr marL="285750" indent="-285750" defTabSz="457200">
              <a:buFont typeface="Arial"/>
              <a:buChar char="•"/>
            </a:pPr>
            <a:endParaRPr kumimoji="1" lang="en-US" altLang="ja-JP" dirty="0" smtClean="0">
              <a:solidFill>
                <a:prstClr val="black"/>
              </a:solidFill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7315200" y="6488668"/>
            <a:ext cx="147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Fang-Pang Lin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720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標題 1"/>
          <p:cNvSpPr>
            <a:spLocks noGrp="1"/>
          </p:cNvSpPr>
          <p:nvPr>
            <p:ph type="title"/>
          </p:nvPr>
        </p:nvSpPr>
        <p:spPr>
          <a:xfrm>
            <a:off x="35496" y="44624"/>
            <a:ext cx="8784976" cy="1143000"/>
          </a:xfrm>
        </p:spPr>
        <p:txBody>
          <a:bodyPr>
            <a:noAutofit/>
          </a:bodyPr>
          <a:lstStyle/>
          <a:p>
            <a:pPr algn="l"/>
            <a:r>
              <a:rPr lang="en-US" altLang="zh-TW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Laser-positioning PIV (1)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9217" name="圖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348880"/>
            <a:ext cx="7056784" cy="421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395536" y="1340768"/>
            <a:ext cx="82089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2800" b="1" dirty="0" smtClean="0">
                <a:solidFill>
                  <a:prstClr val="black"/>
                </a:solidFill>
              </a:rPr>
              <a:t>Concept</a:t>
            </a:r>
            <a:r>
              <a:rPr lang="en-US" altLang="zh-TW" sz="2400" b="1" dirty="0" smtClean="0">
                <a:solidFill>
                  <a:prstClr val="black"/>
                </a:solidFill>
              </a:rPr>
              <a:t>: Using Laser points projected on water surface as reference scale for PIV (Particle Image </a:t>
            </a:r>
            <a:r>
              <a:rPr lang="en-US" altLang="zh-TW" sz="2400" b="1" dirty="0" err="1" smtClean="0">
                <a:solidFill>
                  <a:prstClr val="black"/>
                </a:solidFill>
              </a:rPr>
              <a:t>Velocimetry</a:t>
            </a:r>
            <a:r>
              <a:rPr lang="en-US" altLang="zh-TW" sz="2400" b="1" dirty="0" smtClean="0">
                <a:solidFill>
                  <a:prstClr val="black"/>
                </a:solidFill>
              </a:rPr>
              <a:t>)</a:t>
            </a:r>
            <a:endParaRPr lang="zh-TW" altLang="en-US" sz="2400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4048" y="3212976"/>
            <a:ext cx="2664296" cy="2088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283968" y="2391271"/>
            <a:ext cx="100527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</a:rPr>
              <a:t>Bridge</a:t>
            </a:r>
            <a:endParaRPr lang="zh-TW" altLang="en-US" sz="2400" b="1" dirty="0">
              <a:solidFill>
                <a:prstClr val="black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5656" y="3759423"/>
            <a:ext cx="10081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</a:rPr>
              <a:t>Flow</a:t>
            </a:r>
            <a:r>
              <a:rPr lang="en-US" altLang="zh-TW" sz="1600" dirty="0" smtClean="0">
                <a:solidFill>
                  <a:prstClr val="black"/>
                </a:solidFill>
              </a:rPr>
              <a:t> </a:t>
            </a:r>
            <a:endParaRPr lang="zh-TW" altLang="en-US" sz="1600" dirty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32040" y="3212976"/>
            <a:ext cx="2376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</a:rPr>
              <a:t>Laser Projector </a:t>
            </a:r>
            <a:endParaRPr lang="zh-TW" altLang="en-US" sz="2400" b="1" dirty="0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3889201"/>
            <a:ext cx="32289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字方塊 12"/>
          <p:cNvSpPr txBox="1"/>
          <p:nvPr/>
        </p:nvSpPr>
        <p:spPr>
          <a:xfrm>
            <a:off x="6192688" y="3573016"/>
            <a:ext cx="295131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</a:rPr>
              <a:t>Laser point position </a:t>
            </a:r>
            <a:endParaRPr lang="zh-TW" altLang="en-US" sz="2400" b="1" dirty="0">
              <a:solidFill>
                <a:prstClr val="black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4860032" y="4797152"/>
            <a:ext cx="108012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483434" y="3159831"/>
            <a:ext cx="116057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prstClr val="black"/>
                </a:solidFill>
              </a:rPr>
              <a:t>Camera</a:t>
            </a:r>
            <a:endParaRPr lang="zh-TW" altLang="en-US" sz="24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7946" y="2188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Future Collaboration in Big Data service:</a:t>
            </a:r>
            <a:br>
              <a:rPr lang="en-US" altLang="zh-TW" dirty="0" smtClean="0"/>
            </a:br>
            <a:r>
              <a:rPr lang="en-US" altLang="zh-TW" dirty="0" smtClean="0"/>
              <a:t>Service Continuity through Virtual Data Centers</a:t>
            </a:r>
            <a:endParaRPr lang="zh-TW" altLang="en-US" dirty="0"/>
          </a:p>
        </p:txBody>
      </p:sp>
      <p:sp>
        <p:nvSpPr>
          <p:cNvPr id="4" name="雲朵形 3"/>
          <p:cNvSpPr/>
          <p:nvPr/>
        </p:nvSpPr>
        <p:spPr>
          <a:xfrm>
            <a:off x="152400" y="1899558"/>
            <a:ext cx="2743200" cy="2901041"/>
          </a:xfrm>
          <a:prstGeom prst="cloud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8" name="Content Placeholder 3" descr="SensorSystem-DataTurbine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7489" r="-37489"/>
          <a:stretch>
            <a:fillRect/>
          </a:stretch>
        </p:blipFill>
        <p:spPr>
          <a:xfrm>
            <a:off x="-114300" y="2356089"/>
            <a:ext cx="3314700" cy="16745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930315" y="1766332"/>
            <a:ext cx="2362200" cy="1981200"/>
          </a:xfrm>
          <a:prstGeom prst="roundRect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14" name="群組 10"/>
          <p:cNvGrpSpPr>
            <a:grpSpLocks/>
          </p:cNvGrpSpPr>
          <p:nvPr/>
        </p:nvGrpSpPr>
        <p:grpSpPr bwMode="auto">
          <a:xfrm>
            <a:off x="4825330" y="2039382"/>
            <a:ext cx="1016000" cy="490538"/>
            <a:chOff x="1691680" y="3833165"/>
            <a:chExt cx="1015309" cy="490295"/>
          </a:xfrm>
        </p:grpSpPr>
        <p:pic>
          <p:nvPicPr>
            <p:cNvPr id="15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2223" y="2284651"/>
            <a:ext cx="849095" cy="62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群組 10"/>
          <p:cNvGrpSpPr>
            <a:grpSpLocks/>
          </p:cNvGrpSpPr>
          <p:nvPr/>
        </p:nvGrpSpPr>
        <p:grpSpPr bwMode="auto">
          <a:xfrm>
            <a:off x="4977730" y="2418794"/>
            <a:ext cx="1016000" cy="490538"/>
            <a:chOff x="1691680" y="3833165"/>
            <a:chExt cx="1015309" cy="490295"/>
          </a:xfrm>
        </p:grpSpPr>
        <p:pic>
          <p:nvPicPr>
            <p:cNvPr id="19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2746" y="2909332"/>
            <a:ext cx="1060188" cy="74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" name="圓角矩形 21"/>
          <p:cNvSpPr/>
          <p:nvPr/>
        </p:nvSpPr>
        <p:spPr>
          <a:xfrm>
            <a:off x="5163060" y="4240027"/>
            <a:ext cx="2362200" cy="1981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23" name="群組 10"/>
          <p:cNvGrpSpPr>
            <a:grpSpLocks/>
          </p:cNvGrpSpPr>
          <p:nvPr/>
        </p:nvGrpSpPr>
        <p:grpSpPr bwMode="auto">
          <a:xfrm>
            <a:off x="6058075" y="4436877"/>
            <a:ext cx="1016000" cy="490538"/>
            <a:chOff x="1691680" y="3833165"/>
            <a:chExt cx="1015309" cy="490295"/>
          </a:xfrm>
        </p:grpSpPr>
        <p:pic>
          <p:nvPicPr>
            <p:cNvPr id="24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4968" y="4682146"/>
            <a:ext cx="849095" cy="62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群組 10"/>
          <p:cNvGrpSpPr>
            <a:grpSpLocks/>
          </p:cNvGrpSpPr>
          <p:nvPr/>
        </p:nvGrpSpPr>
        <p:grpSpPr bwMode="auto">
          <a:xfrm>
            <a:off x="6210475" y="4816289"/>
            <a:ext cx="1016000" cy="490538"/>
            <a:chOff x="1691680" y="3833165"/>
            <a:chExt cx="1015309" cy="490295"/>
          </a:xfrm>
        </p:grpSpPr>
        <p:pic>
          <p:nvPicPr>
            <p:cNvPr id="28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15491" y="5306827"/>
            <a:ext cx="1060188" cy="74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36" name="弧形接點 35"/>
          <p:cNvCxnSpPr>
            <a:stCxn id="4" idx="1"/>
            <a:endCxn id="22" idx="1"/>
          </p:cNvCxnSpPr>
          <p:nvPr/>
        </p:nvCxnSpPr>
        <p:spPr>
          <a:xfrm rot="16200000" flipH="1">
            <a:off x="3126972" y="3194538"/>
            <a:ext cx="433117" cy="3639060"/>
          </a:xfrm>
          <a:prstGeom prst="curvedConnector2">
            <a:avLst/>
          </a:prstGeom>
          <a:ln w="28575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弧形接點 42"/>
          <p:cNvCxnSpPr>
            <a:stCxn id="4" idx="1"/>
          </p:cNvCxnSpPr>
          <p:nvPr/>
        </p:nvCxnSpPr>
        <p:spPr>
          <a:xfrm rot="5400000" flipH="1" flipV="1">
            <a:off x="1674859" y="2510147"/>
            <a:ext cx="2136503" cy="2438223"/>
          </a:xfrm>
          <a:prstGeom prst="curvedConnector4">
            <a:avLst>
              <a:gd name="adj1" fmla="val -10700"/>
              <a:gd name="adj2" fmla="val 78127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 descr="https://encrypted-tbn2.gstatic.com/images?q=tbn:ANd9GcSFhIIPJkTMYv2iVQ30AowgoP1lzBzp-_uk_oovC8jOCr4RfwP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61147"/>
            <a:ext cx="534762" cy="534762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304800" y="1361889"/>
            <a:ext cx="1831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Sensor Networks:</a:t>
            </a:r>
          </a:p>
          <a:p>
            <a:r>
              <a:rPr lang="en-US" altLang="zh-TW" dirty="0" smtClean="0">
                <a:solidFill>
                  <a:prstClr val="black"/>
                </a:solidFill>
              </a:rPr>
              <a:t>Data Sources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221992" y="1371600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Virtual Data Center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800600" y="3810000"/>
            <a:ext cx="365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Virtual Data Center (backup services)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7457432" y="6364712"/>
            <a:ext cx="1686568" cy="47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字方塊 46"/>
          <p:cNvSpPr txBox="1"/>
          <p:nvPr/>
        </p:nvSpPr>
        <p:spPr>
          <a:xfrm>
            <a:off x="5276165" y="6475762"/>
            <a:ext cx="21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by Phil Papadopoulos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1929809" y="4566323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Data Flow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333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52600"/>
            <a:ext cx="4508500" cy="4521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44" y="2057400"/>
            <a:ext cx="2254556" cy="3581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3009900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Distcroud</a:t>
            </a:r>
            <a:r>
              <a:rPr lang="en-US" altLang="ja-JP" dirty="0" smtClean="0"/>
              <a:t> (SC13) by Nakagawa</a:t>
            </a:r>
            <a:endParaRPr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81200"/>
            <a:ext cx="8509000" cy="4591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Tainan Science Park &amp; Kaohsiung Si </a:t>
            </a:r>
            <a:r>
              <a:rPr lang="en-US" altLang="zh-TW" dirty="0" err="1" smtClean="0"/>
              <a:t>Zi</a:t>
            </a:r>
            <a:r>
              <a:rPr lang="en-US" altLang="zh-TW" dirty="0" smtClean="0"/>
              <a:t> </a:t>
            </a:r>
            <a:r>
              <a:rPr lang="en-US" altLang="zh-TW" smtClean="0"/>
              <a:t>Wan beach.</a:t>
            </a:r>
            <a:endParaRPr lang="en-US" altLang="zh-TW" dirty="0" smtClean="0"/>
          </a:p>
          <a:p>
            <a:r>
              <a:rPr lang="en-US" altLang="zh-TW" dirty="0" smtClean="0"/>
              <a:t>1-5, December 2014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66700" y="3352800"/>
            <a:ext cx="8689011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chemeClr val="accent1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8198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4" y="0"/>
            <a:ext cx="8289112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533400" y="0"/>
          <a:ext cx="8610600" cy="6800504"/>
        </p:xfrm>
        <a:graphic>
          <a:graphicData uri="http://schemas.openxmlformats.org/presentationml/2006/ole">
            <p:oleObj spid="_x0000_s45058" name="Word 文書" r:id="rId4" imgW="5765800" imgH="7048500" progId="Word.Document.12">
              <p:link updateAutomatic="1"/>
            </p:oleObj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099" y="25400"/>
            <a:ext cx="9047305" cy="68326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8955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Water Disaster Management </a:t>
            </a:r>
            <a:br>
              <a:rPr lang="en-US" altLang="zh-TW" dirty="0" smtClean="0"/>
            </a:br>
            <a:r>
              <a:rPr lang="en-US" altLang="zh-TW" dirty="0" smtClean="0"/>
              <a:t>and Big Data</a:t>
            </a:r>
            <a:br>
              <a:rPr lang="en-US" altLang="zh-TW" dirty="0" smtClean="0"/>
            </a:br>
            <a:r>
              <a:rPr lang="en-US" altLang="zh-TW" sz="2400" dirty="0" smtClean="0"/>
              <a:t>Phases </a:t>
            </a:r>
            <a:r>
              <a:rPr lang="en-US" altLang="zh-TW" sz="2400" dirty="0"/>
              <a:t>in Disaster Management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726844-3F5A-4D05-9F0C-FF0A4DC8B93F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prstClr val="black"/>
              </a:solidFill>
            </a:endParaRPr>
          </a:p>
        </p:txBody>
      </p:sp>
      <p:pic>
        <p:nvPicPr>
          <p:cNvPr id="5" name="Picture 1" descr="D:\Users\PeterA2\Documents\Travel\Shonan July 2014\References\Figure-2cropped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20074"/>
          <a:stretch/>
        </p:blipFill>
        <p:spPr bwMode="auto">
          <a:xfrm>
            <a:off x="457200" y="1446429"/>
            <a:ext cx="4419600" cy="4419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6" name="矩形 5"/>
          <p:cNvSpPr/>
          <p:nvPr/>
        </p:nvSpPr>
        <p:spPr>
          <a:xfrm>
            <a:off x="4591050" y="55047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From </a:t>
            </a:r>
            <a:r>
              <a:rPr lang="en-US" altLang="zh-TW" sz="1200" dirty="0" err="1"/>
              <a:t>Earthzine</a:t>
            </a:r>
            <a:r>
              <a:rPr lang="en-US" altLang="zh-TW" sz="1200" dirty="0"/>
              <a:t> (http://www.earthzine.org/disaster-management-theme/). </a:t>
            </a:r>
            <a:r>
              <a:rPr lang="en-US" altLang="zh-TW" sz="1200" dirty="0" err="1"/>
              <a:t>Vanneuville</a:t>
            </a:r>
            <a:r>
              <a:rPr lang="en-US" altLang="zh-TW" sz="1200" dirty="0"/>
              <a:t> et all, posted March 21, 2011 </a:t>
            </a:r>
            <a:endParaRPr lang="zh-TW" altLang="en-US" sz="1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57800" y="161925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Quick or Slow onset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</a:t>
            </a:r>
            <a:r>
              <a:rPr lang="en-US" altLang="zh-TW" dirty="0" smtClean="0"/>
              <a:t>onitoring,  predicting</a:t>
            </a:r>
            <a:r>
              <a:rPr lang="en-US" altLang="zh-TW" dirty="0"/>
              <a:t>,  </a:t>
            </a:r>
            <a:r>
              <a:rPr lang="en-US" altLang="zh-TW" dirty="0" smtClean="0"/>
              <a:t>communicating and responding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6629400" y="3200400"/>
            <a:ext cx="2216318" cy="62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18929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26844-3F5A-4D05-9F0C-FF0A4DC8B93F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437157"/>
            <a:ext cx="9144000" cy="598368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6864182" y="523611"/>
            <a:ext cx="2216318" cy="62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477919" y="1295400"/>
            <a:ext cx="1290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Made by  </a:t>
            </a:r>
            <a:r>
              <a:rPr lang="en-US" altLang="zh-TW" sz="1200" dirty="0" err="1" smtClean="0"/>
              <a:t>Prapaporn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Rattanatamrong</a:t>
            </a:r>
            <a:r>
              <a:rPr lang="en-US" altLang="zh-TW" sz="1200" dirty="0" smtClean="0"/>
              <a:t>, Jason </a:t>
            </a:r>
            <a:r>
              <a:rPr lang="en-US" altLang="zh-TW" sz="1200" dirty="0" err="1" smtClean="0"/>
              <a:t>Haga</a:t>
            </a:r>
            <a:r>
              <a:rPr lang="en-US" altLang="zh-TW" sz="1200" dirty="0" smtClean="0"/>
              <a:t>  and </a:t>
            </a:r>
            <a:r>
              <a:rPr lang="en-US" altLang="zh-TW" sz="1200" dirty="0" err="1" smtClean="0"/>
              <a:t>Kyong-Sook</a:t>
            </a:r>
            <a:r>
              <a:rPr lang="en-US" altLang="zh-TW" sz="1200" dirty="0" smtClean="0"/>
              <a:t> Kim</a:t>
            </a:r>
            <a:endParaRPr lang="zh-TW" altLang="en-US" sz="1200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-21562" y="57812"/>
            <a:ext cx="8856000" cy="9921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4540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 smtClean="0">
                <a:solidFill>
                  <a:schemeClr val="tx1"/>
                </a:solidFill>
              </a:rPr>
              <a:t>Understand the Real Problems of Disaster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Managment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36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61" y="365760"/>
            <a:ext cx="8823739" cy="548640"/>
          </a:xfrm>
        </p:spPr>
        <p:txBody>
          <a:bodyPr/>
          <a:lstStyle/>
          <a:p>
            <a:r>
              <a:rPr lang="en-US" dirty="0" smtClean="0"/>
              <a:t>Collaboration with Kobe Institute and the Lab</a:t>
            </a:r>
            <a:endParaRPr lang="en-US" dirty="0"/>
          </a:p>
        </p:txBody>
      </p:sp>
      <p:pic>
        <p:nvPicPr>
          <p:cNvPr id="4" name="Content Placeholder 3" descr="20140816_151751(0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694" b="7694"/>
          <a:stretch>
            <a:fillRect/>
          </a:stretch>
        </p:blipFill>
        <p:spPr/>
      </p:pic>
      <p:sp>
        <p:nvSpPr>
          <p:cNvPr id="7" name="テキスト ボックス 6"/>
          <p:cNvSpPr txBox="1"/>
          <p:nvPr/>
        </p:nvSpPr>
        <p:spPr>
          <a:xfrm>
            <a:off x="2514600" y="5181600"/>
            <a:ext cx="553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Interactive model for the railroad museum </a:t>
            </a:r>
            <a:r>
              <a:rPr lang="en-US" altLang="ja-JP" smtClean="0"/>
              <a:t>Nicole Wong</a:t>
            </a:r>
            <a:endParaRPr kumimoji="1" lang="ja-JP" alt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55741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day 1</a:t>
            </a:r>
            <a:endParaRPr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Nor </a:t>
            </a:r>
            <a:r>
              <a:rPr lang="en-US" altLang="ja-JP" dirty="0" err="1" smtClean="0"/>
              <a:t>Arlina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Amirah</a:t>
            </a:r>
            <a:r>
              <a:rPr lang="en-US" altLang="ja-JP" dirty="0" smtClean="0"/>
              <a:t> Ahmad </a:t>
            </a:r>
            <a:r>
              <a:rPr lang="en-US" altLang="ja-JP" dirty="0" err="1" smtClean="0"/>
              <a:t>Ghani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Nurul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Shakina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Mohd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Talkah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Shaiful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Rahim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Iylia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Zulkifli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Parveendeerjeet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Kaur</a:t>
            </a:r>
            <a:r>
              <a:rPr lang="en-US" altLang="ja-JP" dirty="0" smtClean="0"/>
              <a:t> Bal, </a:t>
            </a:r>
            <a:r>
              <a:rPr lang="en-US" altLang="ja-JP" dirty="0" err="1" smtClean="0"/>
              <a:t>Mohd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Shahir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Shamsir</a:t>
            </a:r>
            <a:r>
              <a:rPr lang="en-US" altLang="ja-JP" dirty="0" smtClean="0"/>
              <a:t> Omar, “Implementing Citizen Science in Biodiversity Conservation: A Case Study of </a:t>
            </a:r>
            <a:r>
              <a:rPr lang="en-US" altLang="ja-JP" dirty="0" err="1" smtClean="0"/>
              <a:t>EcoSabah</a:t>
            </a:r>
            <a:r>
              <a:rPr lang="en-US" altLang="ja-JP" dirty="0" smtClean="0"/>
              <a:t> Android Application Reporting Solution for Species Occurrences in Sabah, Malaysia”</a:t>
            </a:r>
          </a:p>
          <a:p>
            <a:r>
              <a:rPr lang="en-US" altLang="ja-JP" dirty="0" smtClean="0"/>
              <a:t>Dr. </a:t>
            </a:r>
            <a:r>
              <a:rPr lang="en-US" altLang="ja-JP" dirty="0" err="1" smtClean="0"/>
              <a:t>Jongsung</a:t>
            </a:r>
            <a:r>
              <a:rPr lang="en-US" altLang="ja-JP" dirty="0" smtClean="0"/>
              <a:t> Lee, “Ergo: Open Source Platform for Multi-Hazard Assessment, Response and Planning.”</a:t>
            </a:r>
          </a:p>
          <a:p>
            <a:r>
              <a:rPr lang="en-US" altLang="ja-JP" dirty="0" smtClean="0"/>
              <a:t>Fang-Pang Lin, “Report of </a:t>
            </a:r>
            <a:r>
              <a:rPr lang="en-US" altLang="ja-JP" dirty="0" err="1" smtClean="0"/>
              <a:t>shonnan</a:t>
            </a:r>
            <a:r>
              <a:rPr lang="en-US" altLang="ja-JP" dirty="0" smtClean="0"/>
              <a:t> meeting for water  disaster mitigation”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Discussion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8077200" cy="4525963"/>
          </a:xfrm>
        </p:spPr>
        <p:txBody>
          <a:bodyPr/>
          <a:lstStyle/>
          <a:p>
            <a:r>
              <a:rPr lang="en-US" altLang="ja-JP" dirty="0" smtClean="0"/>
              <a:t>citizen based science</a:t>
            </a:r>
          </a:p>
          <a:p>
            <a:pPr lvl="1"/>
            <a:r>
              <a:rPr lang="en-US" altLang="ja-JP" dirty="0" err="1" smtClean="0"/>
              <a:t>gamification</a:t>
            </a:r>
            <a:r>
              <a:rPr lang="en-US" altLang="ja-JP" dirty="0" smtClean="0"/>
              <a:t>, quality control</a:t>
            </a:r>
          </a:p>
          <a:p>
            <a:r>
              <a:rPr lang="en-US" altLang="ja-JP" dirty="0" smtClean="0"/>
              <a:t>Ergo: risk management system</a:t>
            </a:r>
          </a:p>
          <a:p>
            <a:pPr lvl="1"/>
            <a:r>
              <a:rPr lang="en-US" altLang="ja-JP" dirty="0" smtClean="0"/>
              <a:t>More collaboration opportunity</a:t>
            </a:r>
          </a:p>
          <a:p>
            <a:r>
              <a:rPr lang="en-US" altLang="ja-JP" dirty="0" err="1" smtClean="0"/>
              <a:t>Shonan</a:t>
            </a:r>
            <a:r>
              <a:rPr lang="en-US" altLang="ja-JP" dirty="0" smtClean="0"/>
              <a:t> meeting</a:t>
            </a:r>
          </a:p>
          <a:p>
            <a:pPr lvl="1"/>
            <a:r>
              <a:rPr lang="en-US" altLang="ja-JP" dirty="0" smtClean="0"/>
              <a:t>Tsunami, Flood, Typhoon</a:t>
            </a:r>
          </a:p>
          <a:p>
            <a:pPr lvl="1"/>
            <a:r>
              <a:rPr lang="en-US" altLang="ja-JP" dirty="0" smtClean="0"/>
              <a:t>SEIAP on Dec.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RL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アングル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アングル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アングル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22552</TotalTime>
  <Words>535</Words>
  <Application>Microsoft Macintosh PowerPoint</Application>
  <PresentationFormat>画面に合わせる (4:3)</PresentationFormat>
  <Paragraphs>88</Paragraphs>
  <Slides>17</Slides>
  <Notes>4</Notes>
  <HiddenSlides>6</HiddenSlides>
  <MMClips>0</MMClips>
  <ScaleCrop>false</ScaleCrop>
  <HeadingPairs>
    <vt:vector size="6" baseType="variant">
      <vt:variant>
        <vt:lpstr>デザイン テンプレート</vt:lpstr>
      </vt:variant>
      <vt:variant>
        <vt:i4>8</vt:i4>
      </vt:variant>
      <vt:variant>
        <vt:lpstr>リンクの設定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6" baseType="lpstr">
      <vt:lpstr>Office Theme</vt:lpstr>
      <vt:lpstr>NARL</vt:lpstr>
      <vt:lpstr>1_Office Theme</vt:lpstr>
      <vt:lpstr>Office テーマ</vt:lpstr>
      <vt:lpstr>アングル</vt:lpstr>
      <vt:lpstr>ホワイト</vt:lpstr>
      <vt:lpstr>ncsa-template</vt:lpstr>
      <vt:lpstr>Office 佈景主題</vt:lpstr>
      <vt:lpstr>!OLE_LINK1</vt:lpstr>
      <vt:lpstr>Telesciences/ Geoscience:        </vt:lpstr>
      <vt:lpstr>スライド 2</vt:lpstr>
      <vt:lpstr>スライド 3</vt:lpstr>
      <vt:lpstr>スライド 4</vt:lpstr>
      <vt:lpstr>Water Disaster Management  and Big Data Phases in Disaster Management</vt:lpstr>
      <vt:lpstr>スライド 6</vt:lpstr>
      <vt:lpstr>Collaboration with Kobe Institute and the Lab</vt:lpstr>
      <vt:lpstr>day 1</vt:lpstr>
      <vt:lpstr>Discussion</vt:lpstr>
      <vt:lpstr>Ergo: IT Framework</vt:lpstr>
      <vt:lpstr>day 2</vt:lpstr>
      <vt:lpstr>Group2: short-term goal?</vt:lpstr>
      <vt:lpstr>          Laser-positioning PIV (1)</vt:lpstr>
      <vt:lpstr>Future Collaboration in Big Data service: Service Continuity through Virtual Data Centers</vt:lpstr>
      <vt:lpstr>スライド 15</vt:lpstr>
      <vt:lpstr>Distcroud (SC13) by Nakagawa</vt:lpstr>
      <vt:lpstr>スライド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PeterA2</dc:creator>
  <cp:lastModifiedBy>下條 真司</cp:lastModifiedBy>
  <cp:revision>170</cp:revision>
  <dcterms:created xsi:type="dcterms:W3CDTF">2014-10-17T20:05:18Z</dcterms:created>
  <dcterms:modified xsi:type="dcterms:W3CDTF">2014-10-17T21:00:13Z</dcterms:modified>
</cp:coreProperties>
</file>